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256" r:id="rId2"/>
    <p:sldId id="290" r:id="rId3"/>
    <p:sldId id="293" r:id="rId4"/>
    <p:sldId id="291" r:id="rId5"/>
    <p:sldId id="257" r:id="rId6"/>
    <p:sldId id="292" r:id="rId7"/>
    <p:sldId id="274" r:id="rId8"/>
    <p:sldId id="280" r:id="rId9"/>
    <p:sldId id="267" r:id="rId10"/>
    <p:sldId id="281" r:id="rId11"/>
    <p:sldId id="282" r:id="rId12"/>
    <p:sldId id="279" r:id="rId13"/>
    <p:sldId id="284" r:id="rId14"/>
    <p:sldId id="285" r:id="rId15"/>
    <p:sldId id="276" r:id="rId16"/>
    <p:sldId id="286" r:id="rId17"/>
    <p:sldId id="263" r:id="rId18"/>
    <p:sldId id="287" r:id="rId19"/>
    <p:sldId id="262" r:id="rId20"/>
    <p:sldId id="283" r:id="rId21"/>
    <p:sldId id="288" r:id="rId22"/>
    <p:sldId id="289" r:id="rId23"/>
    <p:sldId id="268" r:id="rId24"/>
    <p:sldId id="27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00"/>
    <a:srgbClr val="840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15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08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75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33286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92400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7437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2738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671514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325306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443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09057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858368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152666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38391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84074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7292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53571" y="688975"/>
            <a:ext cx="7863840" cy="123472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z="30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Анализ влияния воздействия окружающей среды на модель сосуществования двух популяций</a:t>
            </a:r>
            <a:endParaRPr lang="ru" sz="3000"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787141" y="4685603"/>
            <a:ext cx="3396700" cy="3372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dirty="0">
                <a:solidFill>
                  <a:srgbClr val="840A19"/>
                </a:solidFill>
              </a:rPr>
              <a:t>201</a:t>
            </a:r>
            <a:r>
              <a:rPr lang="ru-RU" dirty="0">
                <a:solidFill>
                  <a:srgbClr val="840A19"/>
                </a:solidFill>
              </a:rPr>
              <a:t>9</a:t>
            </a:r>
          </a:p>
        </p:txBody>
      </p:sp>
      <p:sp>
        <p:nvSpPr>
          <p:cNvPr id="5" name="Shape 86"/>
          <p:cNvSpPr txBox="1">
            <a:spLocks/>
          </p:cNvSpPr>
          <p:nvPr/>
        </p:nvSpPr>
        <p:spPr>
          <a:xfrm>
            <a:off x="5582390" y="1458738"/>
            <a:ext cx="3396700" cy="28705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dirty="0"/>
              <a:t> 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spcBef>
                <a:spcPts val="0"/>
              </a:spcBef>
            </a:pPr>
            <a:r>
              <a:rPr lang="ru-RU" dirty="0"/>
              <a:t>Докладчик: </a:t>
            </a:r>
          </a:p>
          <a:p>
            <a:pPr algn="r">
              <a:spcBef>
                <a:spcPts val="0"/>
              </a:spcBef>
            </a:pPr>
            <a:r>
              <a:rPr lang="ru-RU" dirty="0"/>
              <a:t>Абрамова Екатерина Павловна</a:t>
            </a:r>
          </a:p>
          <a:p>
            <a:pPr algn="r">
              <a:spcBef>
                <a:spcPts val="0"/>
              </a:spcBef>
            </a:pPr>
            <a:r>
              <a:rPr lang="en-US" dirty="0"/>
              <a:t>c</a:t>
            </a:r>
            <a:r>
              <a:rPr lang="ru-RU" dirty="0" err="1"/>
              <a:t>тудентка</a:t>
            </a:r>
            <a:r>
              <a:rPr lang="ru-RU" dirty="0"/>
              <a:t> 1 курса магистратуры</a:t>
            </a:r>
            <a:endParaRPr lang="en-US" dirty="0"/>
          </a:p>
          <a:p>
            <a:pPr algn="r">
              <a:spcBef>
                <a:spcPts val="0"/>
              </a:spcBef>
            </a:pPr>
            <a:endParaRPr lang="ru-RU" dirty="0"/>
          </a:p>
          <a:p>
            <a:pPr algn="r">
              <a:spcBef>
                <a:spcPts val="0"/>
              </a:spcBef>
            </a:pPr>
            <a:r>
              <a:rPr lang="ru-RU" dirty="0"/>
              <a:t>Научный руководитель: </a:t>
            </a:r>
          </a:p>
          <a:p>
            <a:pPr algn="r">
              <a:spcBef>
                <a:spcPts val="0"/>
              </a:spcBef>
            </a:pPr>
            <a:r>
              <a:rPr lang="ru-RU" dirty="0"/>
              <a:t>Рязанова Татьяна Владимировна</a:t>
            </a:r>
          </a:p>
          <a:p>
            <a:pPr algn="r">
              <a:spcBef>
                <a:spcPts val="0"/>
              </a:spcBef>
            </a:pPr>
            <a:r>
              <a:rPr lang="ru-RU" dirty="0"/>
              <a:t>К.ф.-м.н., доцент </a:t>
            </a:r>
            <a:r>
              <a:rPr lang="ru-RU" dirty="0" err="1"/>
              <a:t>КТиМФ</a:t>
            </a:r>
            <a:r>
              <a:rPr lang="ru-RU" dirty="0"/>
              <a:t> </a:t>
            </a:r>
            <a:r>
              <a:rPr lang="ru-RU" dirty="0" err="1"/>
              <a:t>ИЕНиМ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36F1543-3842-4DE7-A4A2-FA57CE4F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078" y="1320428"/>
            <a:ext cx="3154514" cy="5525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</a:t>
            </a:r>
            <a:r>
              <a:rPr lang="ru-RU" dirty="0"/>
              <a:t>подход:</a:t>
            </a:r>
          </a:p>
          <a:p>
            <a:pPr marL="0" indent="0" algn="ctr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9D92A9-D683-498B-AECB-949316044BDA}"/>
              </a:ext>
            </a:extLst>
          </p:cNvPr>
          <p:cNvSpPr txBox="1">
            <a:spLocks/>
          </p:cNvSpPr>
          <p:nvPr/>
        </p:nvSpPr>
        <p:spPr>
          <a:xfrm>
            <a:off x="142259" y="34514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82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Моделирование случайного внешнего воздействия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  <a:blipFill>
                <a:blip r:embed="rId2"/>
                <a:stretch>
                  <a:fillRect b="-1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18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36F1543-3842-4DE7-A4A2-FA57CE4F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078" y="1320428"/>
            <a:ext cx="3154514" cy="5525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</a:t>
            </a:r>
            <a:r>
              <a:rPr lang="ru-RU" dirty="0"/>
              <a:t>подход:</a:t>
            </a:r>
          </a:p>
          <a:p>
            <a:pPr marL="0" indent="0" algn="ctr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  <a:blipFill>
                <a:blip r:embed="rId2"/>
                <a:stretch>
                  <a:fillRect b="-1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Текст 2">
            <a:extLst>
              <a:ext uri="{FF2B5EF4-FFF2-40B4-BE49-F238E27FC236}">
                <a16:creationId xmlns:a16="http://schemas.microsoft.com/office/drawing/2014/main" id="{5EC78948-059C-4B48-A1C9-699270F1517E}"/>
              </a:ext>
            </a:extLst>
          </p:cNvPr>
          <p:cNvSpPr txBox="1">
            <a:spLocks/>
          </p:cNvSpPr>
          <p:nvPr/>
        </p:nvSpPr>
        <p:spPr>
          <a:xfrm>
            <a:off x="5153376" y="1320428"/>
            <a:ext cx="3154514" cy="55254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подход: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hape 92">
                <a:extLst>
                  <a:ext uri="{FF2B5EF4-FFF2-40B4-BE49-F238E27FC236}">
                    <a16:creationId xmlns:a16="http://schemas.microsoft.com/office/drawing/2014/main" id="{9DDC3072-DFA0-45F2-B385-6E820AD9D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7998" y="1643920"/>
                <a:ext cx="3325270" cy="94440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1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8" name="Shape 92">
                <a:extLst>
                  <a:ext uri="{FF2B5EF4-FFF2-40B4-BE49-F238E27FC236}">
                    <a16:creationId xmlns:a16="http://schemas.microsoft.com/office/drawing/2014/main" id="{9DDC3072-DFA0-45F2-B385-6E820AD9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998" y="1643920"/>
                <a:ext cx="3325270" cy="944406"/>
              </a:xfrm>
              <a:prstGeom prst="rect">
                <a:avLst/>
              </a:prstGeom>
              <a:blipFill>
                <a:blip r:embed="rId3"/>
                <a:stretch>
                  <a:fillRect r="-366" b="-1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068C93F-30EE-4B01-A08E-1559EAC2B6DB}"/>
              </a:ext>
            </a:extLst>
          </p:cNvPr>
          <p:cNvSpPr txBox="1">
            <a:spLocks/>
          </p:cNvSpPr>
          <p:nvPr/>
        </p:nvSpPr>
        <p:spPr>
          <a:xfrm>
            <a:off x="142259" y="34514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82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Моделирование случайного внешнего воздействия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47896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36F1543-3842-4DE7-A4A2-FA57CE4F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078" y="1320428"/>
            <a:ext cx="3154514" cy="5525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</a:t>
            </a:r>
            <a:r>
              <a:rPr lang="ru-RU" dirty="0"/>
              <a:t>подход:</a:t>
            </a:r>
          </a:p>
          <a:p>
            <a:pPr marL="0" indent="0" algn="ctr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6" name="Shape 92">
                <a:extLst>
                  <a:ext uri="{FF2B5EF4-FFF2-40B4-BE49-F238E27FC236}">
                    <a16:creationId xmlns:a16="http://schemas.microsoft.com/office/drawing/2014/main" id="{C858FF5A-272A-491C-AB7D-A5EE2ABE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643920"/>
                <a:ext cx="3325270" cy="944406"/>
              </a:xfrm>
              <a:prstGeom prst="rect">
                <a:avLst/>
              </a:prstGeom>
              <a:blipFill>
                <a:blip r:embed="rId2"/>
                <a:stretch>
                  <a:fillRect b="-1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Текст 2">
            <a:extLst>
              <a:ext uri="{FF2B5EF4-FFF2-40B4-BE49-F238E27FC236}">
                <a16:creationId xmlns:a16="http://schemas.microsoft.com/office/drawing/2014/main" id="{5EC78948-059C-4B48-A1C9-699270F1517E}"/>
              </a:ext>
            </a:extLst>
          </p:cNvPr>
          <p:cNvSpPr txBox="1">
            <a:spLocks/>
          </p:cNvSpPr>
          <p:nvPr/>
        </p:nvSpPr>
        <p:spPr>
          <a:xfrm>
            <a:off x="5153376" y="1320428"/>
            <a:ext cx="3154514" cy="55254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подход: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hape 92">
                <a:extLst>
                  <a:ext uri="{FF2B5EF4-FFF2-40B4-BE49-F238E27FC236}">
                    <a16:creationId xmlns:a16="http://schemas.microsoft.com/office/drawing/2014/main" id="{9DDC3072-DFA0-45F2-B385-6E820AD9D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7998" y="1643920"/>
                <a:ext cx="3325270" cy="94440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1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8" name="Shape 92">
                <a:extLst>
                  <a:ext uri="{FF2B5EF4-FFF2-40B4-BE49-F238E27FC236}">
                    <a16:creationId xmlns:a16="http://schemas.microsoft.com/office/drawing/2014/main" id="{9DDC3072-DFA0-45F2-B385-6E820AD9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998" y="1643920"/>
                <a:ext cx="3325270" cy="944406"/>
              </a:xfrm>
              <a:prstGeom prst="rect">
                <a:avLst/>
              </a:prstGeom>
              <a:blipFill>
                <a:blip r:embed="rId3"/>
                <a:stretch>
                  <a:fillRect r="-366" b="-1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 2">
            <a:extLst>
              <a:ext uri="{FF2B5EF4-FFF2-40B4-BE49-F238E27FC236}">
                <a16:creationId xmlns:a16="http://schemas.microsoft.com/office/drawing/2014/main" id="{397822F3-F8C5-4C8A-9E78-C44D1BCF7F2A}"/>
              </a:ext>
            </a:extLst>
          </p:cNvPr>
          <p:cNvSpPr txBox="1">
            <a:spLocks/>
          </p:cNvSpPr>
          <p:nvPr/>
        </p:nvSpPr>
        <p:spPr>
          <a:xfrm>
            <a:off x="5153376" y="2911818"/>
            <a:ext cx="3154514" cy="55254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Или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hape 92">
                <a:extLst>
                  <a:ext uri="{FF2B5EF4-FFF2-40B4-BE49-F238E27FC236}">
                    <a16:creationId xmlns:a16="http://schemas.microsoft.com/office/drawing/2014/main" id="{2C395A59-71CC-4E4C-A9D5-C17D45F94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3376" y="3283606"/>
                <a:ext cx="3325270" cy="1115498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57175" lvl="0" indent="-257175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57213" lvl="1" indent="-214313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lvl="2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00150" lvl="3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43050" lvl="4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85950" lvl="5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28850" lvl="6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71750" lvl="7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914650" lvl="8" indent="-17145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916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σ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l-GR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)</m:t>
                                  </m:r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11" name="Shape 92">
                <a:extLst>
                  <a:ext uri="{FF2B5EF4-FFF2-40B4-BE49-F238E27FC236}">
                    <a16:creationId xmlns:a16="http://schemas.microsoft.com/office/drawing/2014/main" id="{2C395A59-71CC-4E4C-A9D5-C17D45F9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6" y="3283606"/>
                <a:ext cx="3325270" cy="11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F26C4B1-1948-4D82-9371-DF49597B09AE}"/>
              </a:ext>
            </a:extLst>
          </p:cNvPr>
          <p:cNvSpPr txBox="1">
            <a:spLocks/>
          </p:cNvSpPr>
          <p:nvPr/>
        </p:nvSpPr>
        <p:spPr>
          <a:xfrm>
            <a:off x="142259" y="34514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82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Моделирование случайного внешнего воздействия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54943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DC69F-8969-4D8B-9FCF-15A2C3E4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" r="2589"/>
          <a:stretch/>
        </p:blipFill>
        <p:spPr>
          <a:xfrm>
            <a:off x="148840" y="670736"/>
            <a:ext cx="4167975" cy="21554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D93029-9E63-4932-B289-1E9FF4DCD012}"/>
              </a:ext>
            </a:extLst>
          </p:cNvPr>
          <p:cNvSpPr txBox="1">
            <a:spLocks/>
          </p:cNvSpPr>
          <p:nvPr/>
        </p:nvSpPr>
        <p:spPr>
          <a:xfrm>
            <a:off x="142259" y="11122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Стохастическая модель, чувствительность</a:t>
            </a:r>
          </a:p>
        </p:txBody>
      </p:sp>
    </p:spTree>
    <p:extLst>
      <p:ext uri="{BB962C8B-B14F-4D97-AF65-F5344CB8AC3E}">
        <p14:creationId xmlns:p14="http://schemas.microsoft.com/office/powerpoint/2010/main" val="52841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5B2CCD-F2A5-4393-849E-97D5BFAF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10706"/>
          <a:stretch/>
        </p:blipFill>
        <p:spPr>
          <a:xfrm>
            <a:off x="4231755" y="668241"/>
            <a:ext cx="4837814" cy="2155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DC69F-8969-4D8B-9FCF-15A2C3E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r="2589"/>
          <a:stretch/>
        </p:blipFill>
        <p:spPr>
          <a:xfrm>
            <a:off x="148840" y="670736"/>
            <a:ext cx="4167975" cy="21554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D93029-9E63-4932-B289-1E9FF4DCD012}"/>
              </a:ext>
            </a:extLst>
          </p:cNvPr>
          <p:cNvSpPr txBox="1">
            <a:spLocks/>
          </p:cNvSpPr>
          <p:nvPr/>
        </p:nvSpPr>
        <p:spPr>
          <a:xfrm>
            <a:off x="142259" y="11122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Стохастическая модель, чувствительность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65623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5B2CCD-F2A5-4393-849E-97D5BFAF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10706"/>
          <a:stretch/>
        </p:blipFill>
        <p:spPr>
          <a:xfrm>
            <a:off x="4242388" y="668241"/>
            <a:ext cx="4837814" cy="2155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DC69F-8969-4D8B-9FCF-15A2C3E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r="2589"/>
          <a:stretch/>
        </p:blipFill>
        <p:spPr>
          <a:xfrm>
            <a:off x="148840" y="670736"/>
            <a:ext cx="4167975" cy="21554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D93029-9E63-4932-B289-1E9FF4DCD012}"/>
              </a:ext>
            </a:extLst>
          </p:cNvPr>
          <p:cNvSpPr txBox="1">
            <a:spLocks/>
          </p:cNvSpPr>
          <p:nvPr/>
        </p:nvSpPr>
        <p:spPr>
          <a:xfrm>
            <a:off x="142259" y="111229"/>
            <a:ext cx="8751715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Стохастическая модель, чувствительность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5E0B28-D942-4D47-B975-836E92307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1" r="2735"/>
          <a:stretch/>
        </p:blipFill>
        <p:spPr>
          <a:xfrm>
            <a:off x="1121734" y="2823651"/>
            <a:ext cx="6900531" cy="22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3382F2-E6A3-4181-804F-B1D13B93D9AB}"/>
              </a:ext>
            </a:extLst>
          </p:cNvPr>
          <p:cNvSpPr txBox="1"/>
          <p:nvPr/>
        </p:nvSpPr>
        <p:spPr>
          <a:xfrm>
            <a:off x="1233929" y="666190"/>
            <a:ext cx="123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EDFE-D554-4510-A280-667C6F9C3C45}"/>
              </a:ext>
            </a:extLst>
          </p:cNvPr>
          <p:cNvSpPr txBox="1"/>
          <p:nvPr/>
        </p:nvSpPr>
        <p:spPr>
          <a:xfrm>
            <a:off x="4152072" y="666190"/>
            <a:ext cx="123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074F73-2D4E-4E68-81F1-10C872CCE262}"/>
              </a:ext>
            </a:extLst>
          </p:cNvPr>
          <p:cNvSpPr txBox="1">
            <a:spLocks/>
          </p:cNvSpPr>
          <p:nvPr/>
        </p:nvSpPr>
        <p:spPr>
          <a:xfrm>
            <a:off x="149265" y="119380"/>
            <a:ext cx="8090968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«равновесие-равновесие»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0.235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0875E-2D2F-4466-8228-3701AF2A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1" y="1273990"/>
            <a:ext cx="5836973" cy="1604420"/>
          </a:xfrm>
          <a:prstGeom prst="rect">
            <a:avLst/>
          </a:prstGeom>
        </p:spPr>
      </p:pic>
      <p:sp>
        <p:nvSpPr>
          <p:cNvPr id="11" name="Знак ''минус'' 10">
            <a:extLst>
              <a:ext uri="{FF2B5EF4-FFF2-40B4-BE49-F238E27FC236}">
                <a16:creationId xmlns:a16="http://schemas.microsoft.com/office/drawing/2014/main" id="{EE39C463-26F1-4B28-BC30-B1C6DF6772A3}"/>
              </a:ext>
            </a:extLst>
          </p:cNvPr>
          <p:cNvSpPr/>
          <p:nvPr/>
        </p:nvSpPr>
        <p:spPr>
          <a:xfrm>
            <a:off x="6395986" y="1439141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946C3-5BEE-4541-842B-C12A03BDEF91}"/>
              </a:ext>
            </a:extLst>
          </p:cNvPr>
          <p:cNvSpPr txBox="1"/>
          <p:nvPr/>
        </p:nvSpPr>
        <p:spPr>
          <a:xfrm>
            <a:off x="6695542" y="1293438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38B85041-1C36-4EB3-9774-17DFA9F3D603}"/>
              </a:ext>
            </a:extLst>
          </p:cNvPr>
          <p:cNvSpPr/>
          <p:nvPr/>
        </p:nvSpPr>
        <p:spPr>
          <a:xfrm>
            <a:off x="6395986" y="1723499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ABF74A5F-35E9-4966-A212-5A1052B72A55}"/>
              </a:ext>
            </a:extLst>
          </p:cNvPr>
          <p:cNvSpPr/>
          <p:nvPr/>
        </p:nvSpPr>
        <p:spPr>
          <a:xfrm>
            <a:off x="6395986" y="2007857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18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3382F2-E6A3-4181-804F-B1D13B93D9AB}"/>
              </a:ext>
            </a:extLst>
          </p:cNvPr>
          <p:cNvSpPr txBox="1"/>
          <p:nvPr/>
        </p:nvSpPr>
        <p:spPr>
          <a:xfrm>
            <a:off x="1233929" y="666190"/>
            <a:ext cx="123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EDFE-D554-4510-A280-667C6F9C3C45}"/>
              </a:ext>
            </a:extLst>
          </p:cNvPr>
          <p:cNvSpPr txBox="1"/>
          <p:nvPr/>
        </p:nvSpPr>
        <p:spPr>
          <a:xfrm>
            <a:off x="4152072" y="666190"/>
            <a:ext cx="123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074F73-2D4E-4E68-81F1-10C872CCE262}"/>
              </a:ext>
            </a:extLst>
          </p:cNvPr>
          <p:cNvSpPr txBox="1">
            <a:spLocks/>
          </p:cNvSpPr>
          <p:nvPr/>
        </p:nvSpPr>
        <p:spPr>
          <a:xfrm>
            <a:off x="149265" y="119380"/>
            <a:ext cx="8090968" cy="60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«равновесие-равновесие»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0.235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0875E-2D2F-4466-8228-3701AF2A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1" y="1167662"/>
            <a:ext cx="5836973" cy="1604420"/>
          </a:xfrm>
          <a:prstGeom prst="rect">
            <a:avLst/>
          </a:prstGeom>
        </p:spPr>
      </p:pic>
      <p:sp>
        <p:nvSpPr>
          <p:cNvPr id="11" name="Знак ''минус'' 10">
            <a:extLst>
              <a:ext uri="{FF2B5EF4-FFF2-40B4-BE49-F238E27FC236}">
                <a16:creationId xmlns:a16="http://schemas.microsoft.com/office/drawing/2014/main" id="{EE39C463-26F1-4B28-BC30-B1C6DF6772A3}"/>
              </a:ext>
            </a:extLst>
          </p:cNvPr>
          <p:cNvSpPr/>
          <p:nvPr/>
        </p:nvSpPr>
        <p:spPr>
          <a:xfrm>
            <a:off x="6395986" y="1439141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946C3-5BEE-4541-842B-C12A03BDEF91}"/>
              </a:ext>
            </a:extLst>
          </p:cNvPr>
          <p:cNvSpPr txBox="1"/>
          <p:nvPr/>
        </p:nvSpPr>
        <p:spPr>
          <a:xfrm>
            <a:off x="6695542" y="1293438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38B85041-1C36-4EB3-9774-17DFA9F3D603}"/>
              </a:ext>
            </a:extLst>
          </p:cNvPr>
          <p:cNvSpPr/>
          <p:nvPr/>
        </p:nvSpPr>
        <p:spPr>
          <a:xfrm>
            <a:off x="6395986" y="1723499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ABF74A5F-35E9-4966-A212-5A1052B72A55}"/>
              </a:ext>
            </a:extLst>
          </p:cNvPr>
          <p:cNvSpPr/>
          <p:nvPr/>
        </p:nvSpPr>
        <p:spPr>
          <a:xfrm>
            <a:off x="6395986" y="2007857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F3C308-221F-44B4-B91D-CE14A297A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4" r="6608"/>
          <a:stretch/>
        </p:blipFill>
        <p:spPr>
          <a:xfrm>
            <a:off x="354150" y="2676698"/>
            <a:ext cx="5836974" cy="2241094"/>
          </a:xfrm>
          <a:prstGeom prst="rect">
            <a:avLst/>
          </a:prstGeom>
        </p:spPr>
      </p:pic>
      <p:sp>
        <p:nvSpPr>
          <p:cNvPr id="12" name="Знак ''минус'' 11">
            <a:extLst>
              <a:ext uri="{FF2B5EF4-FFF2-40B4-BE49-F238E27FC236}">
                <a16:creationId xmlns:a16="http://schemas.microsoft.com/office/drawing/2014/main" id="{0F799D29-73E5-4EA1-AD62-485964734BDB}"/>
              </a:ext>
            </a:extLst>
          </p:cNvPr>
          <p:cNvSpPr/>
          <p:nvPr/>
        </p:nvSpPr>
        <p:spPr>
          <a:xfrm>
            <a:off x="6297454" y="3043871"/>
            <a:ext cx="299556" cy="93822"/>
          </a:xfrm>
          <a:prstGeom prst="mathMinu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514FF-357B-4CA8-8D88-5FC9942096AC}"/>
              </a:ext>
            </a:extLst>
          </p:cNvPr>
          <p:cNvSpPr txBox="1"/>
          <p:nvPr/>
        </p:nvSpPr>
        <p:spPr>
          <a:xfrm>
            <a:off x="6601617" y="2878410"/>
            <a:ext cx="2542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аддитивный шум,</a:t>
            </a:r>
          </a:p>
          <a:p>
            <a:r>
              <a:rPr lang="ru-RU" dirty="0"/>
              <a:t>параметрический шум в рождаемости жертв и смертности хищников,</a:t>
            </a:r>
          </a:p>
          <a:p>
            <a:r>
              <a:rPr lang="ru-RU" dirty="0"/>
              <a:t>параметрический шум в конкуренции хищников</a:t>
            </a:r>
          </a:p>
        </p:txBody>
      </p:sp>
      <p:sp>
        <p:nvSpPr>
          <p:cNvPr id="16" name="Знак ''минус'' 15">
            <a:extLst>
              <a:ext uri="{FF2B5EF4-FFF2-40B4-BE49-F238E27FC236}">
                <a16:creationId xmlns:a16="http://schemas.microsoft.com/office/drawing/2014/main" id="{68281568-D0DD-4799-A6EF-0B2100F9B3D6}"/>
              </a:ext>
            </a:extLst>
          </p:cNvPr>
          <p:cNvSpPr/>
          <p:nvPr/>
        </p:nvSpPr>
        <p:spPr>
          <a:xfrm>
            <a:off x="6297454" y="3328229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7751157C-52B5-411E-AB03-D3F8602928B2}"/>
              </a:ext>
            </a:extLst>
          </p:cNvPr>
          <p:cNvSpPr/>
          <p:nvPr/>
        </p:nvSpPr>
        <p:spPr>
          <a:xfrm>
            <a:off x="6297454" y="4104960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7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5042-BFD2-421C-8504-29D7063F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1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«цикл-равновесие»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CFC8-EFF7-4360-BF80-CF66C61FE1C8}"/>
              </a:ext>
            </a:extLst>
          </p:cNvPr>
          <p:cNvSpPr txBox="1"/>
          <p:nvPr/>
        </p:nvSpPr>
        <p:spPr>
          <a:xfrm>
            <a:off x="1211584" y="732755"/>
            <a:ext cx="121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27A87-7C45-43AD-8B61-4BA82F9886EC}"/>
              </a:ext>
            </a:extLst>
          </p:cNvPr>
          <p:cNvSpPr txBox="1"/>
          <p:nvPr/>
        </p:nvSpPr>
        <p:spPr>
          <a:xfrm>
            <a:off x="4304492" y="732755"/>
            <a:ext cx="132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C45FDE-7212-41AF-9243-BA05630F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8" y="1185578"/>
            <a:ext cx="5836973" cy="1785215"/>
          </a:xfrm>
          <a:prstGeom prst="rect">
            <a:avLst/>
          </a:prstGeom>
        </p:spPr>
      </p:pic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F6F77454-1BDD-4D60-881F-5249B037E448}"/>
              </a:ext>
            </a:extLst>
          </p:cNvPr>
          <p:cNvSpPr/>
          <p:nvPr/>
        </p:nvSpPr>
        <p:spPr>
          <a:xfrm>
            <a:off x="6340902" y="1394551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8F67E-01D9-486C-AC02-5418B6F15028}"/>
              </a:ext>
            </a:extLst>
          </p:cNvPr>
          <p:cNvSpPr txBox="1"/>
          <p:nvPr/>
        </p:nvSpPr>
        <p:spPr>
          <a:xfrm>
            <a:off x="6640458" y="1248848"/>
            <a:ext cx="2542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предельный цикл,</a:t>
            </a:r>
          </a:p>
          <a:p>
            <a:r>
              <a:rPr lang="ru-RU" dirty="0" err="1"/>
              <a:t>сепаратриса</a:t>
            </a:r>
            <a:r>
              <a:rPr lang="ru-RU" dirty="0"/>
              <a:t>,</a:t>
            </a:r>
          </a:p>
          <a:p>
            <a:r>
              <a:rPr lang="ru-RU" dirty="0"/>
              <a:t>внешняя полоса рассеивания</a:t>
            </a:r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4E1DA9EA-21B0-4057-8343-7A1209C0AE9B}"/>
              </a:ext>
            </a:extLst>
          </p:cNvPr>
          <p:cNvSpPr/>
          <p:nvPr/>
        </p:nvSpPr>
        <p:spPr>
          <a:xfrm>
            <a:off x="6340902" y="1678909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минус'' 15">
            <a:extLst>
              <a:ext uri="{FF2B5EF4-FFF2-40B4-BE49-F238E27FC236}">
                <a16:creationId xmlns:a16="http://schemas.microsoft.com/office/drawing/2014/main" id="{D47FEDAE-6E1A-462A-88A8-F8D1C18FB779}"/>
              </a:ext>
            </a:extLst>
          </p:cNvPr>
          <p:cNvSpPr/>
          <p:nvPr/>
        </p:nvSpPr>
        <p:spPr>
          <a:xfrm>
            <a:off x="6340902" y="1963267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16D0F8DC-E229-4DE4-84B9-D282F0814C76}"/>
              </a:ext>
            </a:extLst>
          </p:cNvPr>
          <p:cNvSpPr/>
          <p:nvPr/>
        </p:nvSpPr>
        <p:spPr>
          <a:xfrm>
            <a:off x="6340902" y="2204593"/>
            <a:ext cx="299556" cy="93822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2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5042-BFD2-421C-8504-29D7063F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1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Переход «цикл-равновесие»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l-G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δ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 = 0.21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BCFC8-EFF7-4360-BF80-CF66C61FE1C8}"/>
              </a:ext>
            </a:extLst>
          </p:cNvPr>
          <p:cNvSpPr txBox="1"/>
          <p:nvPr/>
        </p:nvSpPr>
        <p:spPr>
          <a:xfrm>
            <a:off x="1211584" y="732755"/>
            <a:ext cx="121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27A87-7C45-43AD-8B61-4BA82F9886EC}"/>
              </a:ext>
            </a:extLst>
          </p:cNvPr>
          <p:cNvSpPr txBox="1"/>
          <p:nvPr/>
        </p:nvSpPr>
        <p:spPr>
          <a:xfrm>
            <a:off x="4304492" y="732755"/>
            <a:ext cx="132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ru-RU" sz="2400" dirty="0"/>
              <a:t> = 0.05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C45FDE-7212-41AF-9243-BA05630F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8" y="1217477"/>
            <a:ext cx="5836973" cy="1785215"/>
          </a:xfrm>
          <a:prstGeom prst="rect">
            <a:avLst/>
          </a:prstGeom>
        </p:spPr>
      </p:pic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F6F77454-1BDD-4D60-881F-5249B037E448}"/>
              </a:ext>
            </a:extLst>
          </p:cNvPr>
          <p:cNvSpPr/>
          <p:nvPr/>
        </p:nvSpPr>
        <p:spPr>
          <a:xfrm>
            <a:off x="6340902" y="1394551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8F67E-01D9-486C-AC02-5418B6F15028}"/>
              </a:ext>
            </a:extLst>
          </p:cNvPr>
          <p:cNvSpPr txBox="1"/>
          <p:nvPr/>
        </p:nvSpPr>
        <p:spPr>
          <a:xfrm>
            <a:off x="6640458" y="1248848"/>
            <a:ext cx="2542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предельный цикл,</a:t>
            </a:r>
          </a:p>
          <a:p>
            <a:r>
              <a:rPr lang="ru-RU" dirty="0" err="1"/>
              <a:t>сепаратриса</a:t>
            </a:r>
            <a:r>
              <a:rPr lang="ru-RU" dirty="0"/>
              <a:t>,</a:t>
            </a:r>
          </a:p>
          <a:p>
            <a:r>
              <a:rPr lang="ru-RU" dirty="0"/>
              <a:t>внешняя полоса рассеивания</a:t>
            </a:r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4E1DA9EA-21B0-4057-8343-7A1209C0AE9B}"/>
              </a:ext>
            </a:extLst>
          </p:cNvPr>
          <p:cNvSpPr/>
          <p:nvPr/>
        </p:nvSpPr>
        <p:spPr>
          <a:xfrm>
            <a:off x="6340902" y="1678909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минус'' 15">
            <a:extLst>
              <a:ext uri="{FF2B5EF4-FFF2-40B4-BE49-F238E27FC236}">
                <a16:creationId xmlns:a16="http://schemas.microsoft.com/office/drawing/2014/main" id="{D47FEDAE-6E1A-462A-88A8-F8D1C18FB779}"/>
              </a:ext>
            </a:extLst>
          </p:cNvPr>
          <p:cNvSpPr/>
          <p:nvPr/>
        </p:nvSpPr>
        <p:spPr>
          <a:xfrm>
            <a:off x="6340902" y="1963267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Знак ''минус'' 16">
            <a:extLst>
              <a:ext uri="{FF2B5EF4-FFF2-40B4-BE49-F238E27FC236}">
                <a16:creationId xmlns:a16="http://schemas.microsoft.com/office/drawing/2014/main" id="{16D0F8DC-E229-4DE4-84B9-D282F0814C76}"/>
              </a:ext>
            </a:extLst>
          </p:cNvPr>
          <p:cNvSpPr/>
          <p:nvPr/>
        </p:nvSpPr>
        <p:spPr>
          <a:xfrm>
            <a:off x="6340902" y="2204593"/>
            <a:ext cx="299556" cy="93822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EC674B-043D-46E0-A608-CE7C0BF7B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-1673" r="6744" b="11348"/>
          <a:stretch/>
        </p:blipFill>
        <p:spPr>
          <a:xfrm>
            <a:off x="331668" y="2879210"/>
            <a:ext cx="5836974" cy="2093626"/>
          </a:xfrm>
          <a:prstGeom prst="rect">
            <a:avLst/>
          </a:prstGeom>
        </p:spPr>
      </p:pic>
      <p:sp>
        <p:nvSpPr>
          <p:cNvPr id="22" name="Знак ''минус'' 21">
            <a:extLst>
              <a:ext uri="{FF2B5EF4-FFF2-40B4-BE49-F238E27FC236}">
                <a16:creationId xmlns:a16="http://schemas.microsoft.com/office/drawing/2014/main" id="{0D048657-A640-4BEF-BD1E-13DDC43444B0}"/>
              </a:ext>
            </a:extLst>
          </p:cNvPr>
          <p:cNvSpPr/>
          <p:nvPr/>
        </p:nvSpPr>
        <p:spPr>
          <a:xfrm>
            <a:off x="6297454" y="3106972"/>
            <a:ext cx="299556" cy="93822"/>
          </a:xfrm>
          <a:prstGeom prst="mathMinu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25BC2-BCC6-4D32-A131-050783570279}"/>
              </a:ext>
            </a:extLst>
          </p:cNvPr>
          <p:cNvSpPr txBox="1"/>
          <p:nvPr/>
        </p:nvSpPr>
        <p:spPr>
          <a:xfrm>
            <a:off x="6601617" y="2941511"/>
            <a:ext cx="2542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аддитивный шум,</a:t>
            </a:r>
          </a:p>
          <a:p>
            <a:r>
              <a:rPr lang="ru-RU" dirty="0"/>
              <a:t>параметрический шум в рождаемости жертв и смертности хищников,</a:t>
            </a:r>
          </a:p>
          <a:p>
            <a:r>
              <a:rPr lang="ru-RU" dirty="0"/>
              <a:t>параметрический шум в конкуренции хищников</a:t>
            </a:r>
          </a:p>
        </p:txBody>
      </p:sp>
      <p:sp>
        <p:nvSpPr>
          <p:cNvPr id="24" name="Знак ''минус'' 23">
            <a:extLst>
              <a:ext uri="{FF2B5EF4-FFF2-40B4-BE49-F238E27FC236}">
                <a16:creationId xmlns:a16="http://schemas.microsoft.com/office/drawing/2014/main" id="{E83C299E-B18E-4BFA-94DF-2E6F2E64EB1C}"/>
              </a:ext>
            </a:extLst>
          </p:cNvPr>
          <p:cNvSpPr/>
          <p:nvPr/>
        </p:nvSpPr>
        <p:spPr>
          <a:xfrm>
            <a:off x="6297454" y="3391330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нак ''минус'' 24">
            <a:extLst>
              <a:ext uri="{FF2B5EF4-FFF2-40B4-BE49-F238E27FC236}">
                <a16:creationId xmlns:a16="http://schemas.microsoft.com/office/drawing/2014/main" id="{D73E5703-295A-4E84-80BD-5EA3925E7725}"/>
              </a:ext>
            </a:extLst>
          </p:cNvPr>
          <p:cNvSpPr/>
          <p:nvPr/>
        </p:nvSpPr>
        <p:spPr>
          <a:xfrm>
            <a:off x="6297454" y="4168061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44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276" y="157509"/>
            <a:ext cx="8384908" cy="659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Детерминированная</a:t>
            </a:r>
            <a:r>
              <a:rPr lang="ru-RU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модель</a:t>
            </a:r>
            <a:endParaRPr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Shape 92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где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γ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1,  ε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0.01,  α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0.4,  δ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&gt;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</a:t>
                </a: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92" name="Shape 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  <a:blipFill>
                <a:blip r:embed="rId3"/>
                <a:stretch>
                  <a:fillRect l="-971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C13E6-5418-42F7-BB8F-831B3757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35" y="749887"/>
            <a:ext cx="2418999" cy="13308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5B7DB5-C989-4DBC-84E0-53F0B254E1DF}"/>
              </a:ext>
            </a:extLst>
          </p:cNvPr>
          <p:cNvSpPr txBox="1"/>
          <p:nvPr/>
        </p:nvSpPr>
        <p:spPr>
          <a:xfrm flipH="1">
            <a:off x="6588304" y="954098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2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92DD6A3-9B57-4BF5-A037-CF159663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61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Критическая интенсивность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F22710-5075-4626-9E6A-DB450BE83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1" r="6817"/>
          <a:stretch/>
        </p:blipFill>
        <p:spPr>
          <a:xfrm>
            <a:off x="710421" y="804418"/>
            <a:ext cx="7723158" cy="2903069"/>
          </a:xfrm>
          <a:prstGeom prst="rect">
            <a:avLst/>
          </a:prstGeom>
        </p:spPr>
      </p:pic>
      <p:sp>
        <p:nvSpPr>
          <p:cNvPr id="7" name="Знак ''минус'' 6">
            <a:extLst>
              <a:ext uri="{FF2B5EF4-FFF2-40B4-BE49-F238E27FC236}">
                <a16:creationId xmlns:a16="http://schemas.microsoft.com/office/drawing/2014/main" id="{3E27DBF2-B058-437B-BC79-FEE3EA628537}"/>
              </a:ext>
            </a:extLst>
          </p:cNvPr>
          <p:cNvSpPr/>
          <p:nvPr/>
        </p:nvSpPr>
        <p:spPr>
          <a:xfrm>
            <a:off x="710421" y="3811875"/>
            <a:ext cx="299556" cy="93822"/>
          </a:xfrm>
          <a:prstGeom prst="mathMinu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6B7F6-22E8-4936-82FF-73E27620CE2D}"/>
              </a:ext>
            </a:extLst>
          </p:cNvPr>
          <p:cNvSpPr txBox="1"/>
          <p:nvPr/>
        </p:nvSpPr>
        <p:spPr>
          <a:xfrm>
            <a:off x="1009976" y="3666172"/>
            <a:ext cx="7028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аддитивный шум,</a:t>
            </a:r>
          </a:p>
          <a:p>
            <a:r>
              <a:rPr lang="ru-RU" dirty="0"/>
              <a:t>параметрический шум в рождаемости жертв и смертности хищников,</a:t>
            </a:r>
          </a:p>
          <a:p>
            <a:r>
              <a:rPr lang="ru-RU" dirty="0"/>
              <a:t>параметрический шум в конкуренции хищников</a:t>
            </a:r>
          </a:p>
        </p:txBody>
      </p:sp>
      <p:sp>
        <p:nvSpPr>
          <p:cNvPr id="9" name="Знак ''минус'' 8">
            <a:extLst>
              <a:ext uri="{FF2B5EF4-FFF2-40B4-BE49-F238E27FC236}">
                <a16:creationId xmlns:a16="http://schemas.microsoft.com/office/drawing/2014/main" id="{E40A802D-AB5D-4DA4-A7B1-C54C31E3F4AA}"/>
              </a:ext>
            </a:extLst>
          </p:cNvPr>
          <p:cNvSpPr/>
          <p:nvPr/>
        </p:nvSpPr>
        <p:spPr>
          <a:xfrm>
            <a:off x="710421" y="4096233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минус'' 9">
            <a:extLst>
              <a:ext uri="{FF2B5EF4-FFF2-40B4-BE49-F238E27FC236}">
                <a16:creationId xmlns:a16="http://schemas.microsoft.com/office/drawing/2014/main" id="{62932064-3108-41AE-A854-B822CE3A1B40}"/>
              </a:ext>
            </a:extLst>
          </p:cNvPr>
          <p:cNvSpPr/>
          <p:nvPr/>
        </p:nvSpPr>
        <p:spPr>
          <a:xfrm>
            <a:off x="710421" y="4380591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42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C94F0-4BD4-472C-A290-A9B8A9AC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" y="195338"/>
            <a:ext cx="8157018" cy="60780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Генерация </a:t>
            </a:r>
            <a:r>
              <a:rPr lang="ru-RU" sz="2400" b="1" dirty="0" err="1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большеамплитудных</a:t>
            </a:r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колебаний</a:t>
            </a:r>
            <a:br>
              <a:rPr lang="ru-RU" sz="2400" b="1" dirty="0">
                <a:solidFill>
                  <a:srgbClr val="840A19"/>
                </a:solidFill>
                <a:latin typeface="+mn-lt"/>
              </a:rPr>
            </a:br>
            <a:r>
              <a:rPr lang="ru-RU" sz="2400" b="1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sz="2400" dirty="0">
                <a:latin typeface="+mn-lt"/>
              </a:rPr>
              <a:t>(δ = 0.1309,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0.01 и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0.05 )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0A0E1A-C0A3-4624-9639-44AA5D58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r="2785"/>
          <a:stretch/>
        </p:blipFill>
        <p:spPr>
          <a:xfrm>
            <a:off x="122417" y="958124"/>
            <a:ext cx="5236390" cy="2080402"/>
          </a:xfrm>
          <a:prstGeom prst="rect">
            <a:avLst/>
          </a:prstGeom>
        </p:spPr>
      </p:pic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B6E0FD75-E2D3-493C-BEF7-FD0CB8021560}"/>
              </a:ext>
            </a:extLst>
          </p:cNvPr>
          <p:cNvSpPr/>
          <p:nvPr/>
        </p:nvSpPr>
        <p:spPr>
          <a:xfrm>
            <a:off x="5472724" y="1159970"/>
            <a:ext cx="299556" cy="9382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05537-8BE8-4072-886E-35D9797137C1}"/>
              </a:ext>
            </a:extLst>
          </p:cNvPr>
          <p:cNvSpPr txBox="1"/>
          <p:nvPr/>
        </p:nvSpPr>
        <p:spPr>
          <a:xfrm>
            <a:off x="5772280" y="74521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0.01: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1" name="Знак ''минус'' 20">
            <a:extLst>
              <a:ext uri="{FF2B5EF4-FFF2-40B4-BE49-F238E27FC236}">
                <a16:creationId xmlns:a16="http://schemas.microsoft.com/office/drawing/2014/main" id="{21BAD633-249A-4A42-B72F-B9B249F71B33}"/>
              </a:ext>
            </a:extLst>
          </p:cNvPr>
          <p:cNvSpPr/>
          <p:nvPr/>
        </p:nvSpPr>
        <p:spPr>
          <a:xfrm>
            <a:off x="5472724" y="1447317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AC9B2-F55F-4D79-A712-4574C962E7D3}"/>
              </a:ext>
            </a:extLst>
          </p:cNvPr>
          <p:cNvSpPr txBox="1"/>
          <p:nvPr/>
        </p:nvSpPr>
        <p:spPr>
          <a:xfrm>
            <a:off x="5772280" y="166854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0.05: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3" name="Знак ''минус'' 22">
            <a:extLst>
              <a:ext uri="{FF2B5EF4-FFF2-40B4-BE49-F238E27FC236}">
                <a16:creationId xmlns:a16="http://schemas.microsoft.com/office/drawing/2014/main" id="{84056BD0-C2BD-4A93-929E-68A90EF281B0}"/>
              </a:ext>
            </a:extLst>
          </p:cNvPr>
          <p:cNvSpPr/>
          <p:nvPr/>
        </p:nvSpPr>
        <p:spPr>
          <a:xfrm>
            <a:off x="5472724" y="2080300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минус'' 23">
            <a:extLst>
              <a:ext uri="{FF2B5EF4-FFF2-40B4-BE49-F238E27FC236}">
                <a16:creationId xmlns:a16="http://schemas.microsoft.com/office/drawing/2014/main" id="{7CA07310-DBD1-456B-AC21-06F5E3E3448F}"/>
              </a:ext>
            </a:extLst>
          </p:cNvPr>
          <p:cNvSpPr/>
          <p:nvPr/>
        </p:nvSpPr>
        <p:spPr>
          <a:xfrm>
            <a:off x="5472724" y="2370647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E6F31-D262-41D4-9CAA-1711A8D9B84C}"/>
              </a:ext>
            </a:extLst>
          </p:cNvPr>
          <p:cNvSpPr txBox="1"/>
          <p:nvPr/>
        </p:nvSpPr>
        <p:spPr>
          <a:xfrm>
            <a:off x="5772280" y="2713283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26" name="Знак ''минус'' 25">
            <a:extLst>
              <a:ext uri="{FF2B5EF4-FFF2-40B4-BE49-F238E27FC236}">
                <a16:creationId xmlns:a16="http://schemas.microsoft.com/office/drawing/2014/main" id="{0D7F47AB-030F-47B6-9B4E-EBFFBA74FA6D}"/>
              </a:ext>
            </a:extLst>
          </p:cNvPr>
          <p:cNvSpPr/>
          <p:nvPr/>
        </p:nvSpPr>
        <p:spPr>
          <a:xfrm>
            <a:off x="5472724" y="286172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448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C94F0-4BD4-472C-A290-A9B8A9AC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" y="195338"/>
            <a:ext cx="8157018" cy="60780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Генерация </a:t>
            </a:r>
            <a:r>
              <a:rPr lang="ru-RU" sz="2400" b="1" dirty="0" err="1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большеамплитудных</a:t>
            </a:r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колебаний</a:t>
            </a:r>
            <a:br>
              <a:rPr lang="ru-RU" sz="2400" b="1" dirty="0">
                <a:solidFill>
                  <a:srgbClr val="840A19"/>
                </a:solidFill>
                <a:latin typeface="+mn-lt"/>
              </a:rPr>
            </a:br>
            <a:r>
              <a:rPr lang="ru-RU" sz="2400" b="1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sz="2400" dirty="0">
                <a:latin typeface="+mn-lt"/>
              </a:rPr>
              <a:t>(δ = 0.1309,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0.01 и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0.05 )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0A0E1A-C0A3-4624-9639-44AA5D58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r="2785"/>
          <a:stretch/>
        </p:blipFill>
        <p:spPr>
          <a:xfrm>
            <a:off x="122417" y="958124"/>
            <a:ext cx="5236390" cy="2080402"/>
          </a:xfrm>
          <a:prstGeom prst="rect">
            <a:avLst/>
          </a:prstGeom>
        </p:spPr>
      </p:pic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B6E0FD75-E2D3-493C-BEF7-FD0CB8021560}"/>
              </a:ext>
            </a:extLst>
          </p:cNvPr>
          <p:cNvSpPr/>
          <p:nvPr/>
        </p:nvSpPr>
        <p:spPr>
          <a:xfrm>
            <a:off x="5472724" y="1159970"/>
            <a:ext cx="299556" cy="9382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05537-8BE8-4072-886E-35D9797137C1}"/>
              </a:ext>
            </a:extLst>
          </p:cNvPr>
          <p:cNvSpPr txBox="1"/>
          <p:nvPr/>
        </p:nvSpPr>
        <p:spPr>
          <a:xfrm>
            <a:off x="5772280" y="74521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0.01: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1" name="Знак ''минус'' 20">
            <a:extLst>
              <a:ext uri="{FF2B5EF4-FFF2-40B4-BE49-F238E27FC236}">
                <a16:creationId xmlns:a16="http://schemas.microsoft.com/office/drawing/2014/main" id="{21BAD633-249A-4A42-B72F-B9B249F71B33}"/>
              </a:ext>
            </a:extLst>
          </p:cNvPr>
          <p:cNvSpPr/>
          <p:nvPr/>
        </p:nvSpPr>
        <p:spPr>
          <a:xfrm>
            <a:off x="5472724" y="1447317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AC9B2-F55F-4D79-A712-4574C962E7D3}"/>
              </a:ext>
            </a:extLst>
          </p:cNvPr>
          <p:cNvSpPr txBox="1"/>
          <p:nvPr/>
        </p:nvSpPr>
        <p:spPr>
          <a:xfrm>
            <a:off x="5772280" y="166854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0.05: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3" name="Знак ''минус'' 22">
            <a:extLst>
              <a:ext uri="{FF2B5EF4-FFF2-40B4-BE49-F238E27FC236}">
                <a16:creationId xmlns:a16="http://schemas.microsoft.com/office/drawing/2014/main" id="{84056BD0-C2BD-4A93-929E-68A90EF281B0}"/>
              </a:ext>
            </a:extLst>
          </p:cNvPr>
          <p:cNvSpPr/>
          <p:nvPr/>
        </p:nvSpPr>
        <p:spPr>
          <a:xfrm>
            <a:off x="5472724" y="2080300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минус'' 23">
            <a:extLst>
              <a:ext uri="{FF2B5EF4-FFF2-40B4-BE49-F238E27FC236}">
                <a16:creationId xmlns:a16="http://schemas.microsoft.com/office/drawing/2014/main" id="{7CA07310-DBD1-456B-AC21-06F5E3E3448F}"/>
              </a:ext>
            </a:extLst>
          </p:cNvPr>
          <p:cNvSpPr/>
          <p:nvPr/>
        </p:nvSpPr>
        <p:spPr>
          <a:xfrm>
            <a:off x="5472724" y="2370647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E6F31-D262-41D4-9CAA-1711A8D9B84C}"/>
              </a:ext>
            </a:extLst>
          </p:cNvPr>
          <p:cNvSpPr txBox="1"/>
          <p:nvPr/>
        </p:nvSpPr>
        <p:spPr>
          <a:xfrm>
            <a:off x="5772280" y="2713283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26" name="Знак ''минус'' 25">
            <a:extLst>
              <a:ext uri="{FF2B5EF4-FFF2-40B4-BE49-F238E27FC236}">
                <a16:creationId xmlns:a16="http://schemas.microsoft.com/office/drawing/2014/main" id="{0D7F47AB-030F-47B6-9B4E-EBFFBA74FA6D}"/>
              </a:ext>
            </a:extLst>
          </p:cNvPr>
          <p:cNvSpPr/>
          <p:nvPr/>
        </p:nvSpPr>
        <p:spPr>
          <a:xfrm>
            <a:off x="5472724" y="286172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F30C14-EED6-4697-8AC2-CCC95B935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9" r="7202"/>
          <a:stretch/>
        </p:blipFill>
        <p:spPr>
          <a:xfrm>
            <a:off x="122417" y="3063098"/>
            <a:ext cx="5236390" cy="19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C94F0-4BD4-472C-A290-A9B8A9AC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" y="195338"/>
            <a:ext cx="8157018" cy="60780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Генерация </a:t>
            </a:r>
            <a:r>
              <a:rPr lang="ru-RU" sz="2400" b="1" dirty="0" err="1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большеамплитудных</a:t>
            </a:r>
            <a:r>
              <a:rPr lang="ru-RU" sz="2400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колебаний</a:t>
            </a:r>
            <a:br>
              <a:rPr lang="ru-RU" sz="2400" b="1" dirty="0">
                <a:solidFill>
                  <a:srgbClr val="840A19"/>
                </a:solidFill>
                <a:latin typeface="+mn-lt"/>
              </a:rPr>
            </a:br>
            <a:r>
              <a:rPr lang="ru-RU" sz="2400" b="1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sz="2400" dirty="0">
                <a:latin typeface="+mn-lt"/>
              </a:rPr>
              <a:t>(δ = 0.1309,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0.01 и </a:t>
            </a:r>
            <a:r>
              <a:rPr lang="el-GR" sz="2400" dirty="0">
                <a:latin typeface="+mn-lt"/>
              </a:rPr>
              <a:t>σ</a:t>
            </a:r>
            <a:r>
              <a:rPr lang="ru-RU" sz="2400" dirty="0">
                <a:latin typeface="+mn-lt"/>
              </a:rPr>
              <a:t> = 0.05 )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0A0E1A-C0A3-4624-9639-44AA5D58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r="2785"/>
          <a:stretch/>
        </p:blipFill>
        <p:spPr>
          <a:xfrm>
            <a:off x="122417" y="958124"/>
            <a:ext cx="5236390" cy="2080402"/>
          </a:xfrm>
          <a:prstGeom prst="rect">
            <a:avLst/>
          </a:prstGeom>
        </p:spPr>
      </p:pic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B6E0FD75-E2D3-493C-BEF7-FD0CB8021560}"/>
              </a:ext>
            </a:extLst>
          </p:cNvPr>
          <p:cNvSpPr/>
          <p:nvPr/>
        </p:nvSpPr>
        <p:spPr>
          <a:xfrm>
            <a:off x="5472724" y="1159970"/>
            <a:ext cx="299556" cy="9382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05537-8BE8-4072-886E-35D9797137C1}"/>
              </a:ext>
            </a:extLst>
          </p:cNvPr>
          <p:cNvSpPr txBox="1"/>
          <p:nvPr/>
        </p:nvSpPr>
        <p:spPr>
          <a:xfrm>
            <a:off x="5772280" y="74521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0.01: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1" name="Знак ''минус'' 20">
            <a:extLst>
              <a:ext uri="{FF2B5EF4-FFF2-40B4-BE49-F238E27FC236}">
                <a16:creationId xmlns:a16="http://schemas.microsoft.com/office/drawing/2014/main" id="{21BAD633-249A-4A42-B72F-B9B249F71B33}"/>
              </a:ext>
            </a:extLst>
          </p:cNvPr>
          <p:cNvSpPr/>
          <p:nvPr/>
        </p:nvSpPr>
        <p:spPr>
          <a:xfrm>
            <a:off x="5472724" y="1447317"/>
            <a:ext cx="299556" cy="93822"/>
          </a:xfrm>
          <a:prstGeom prst="mathMinus">
            <a:avLst/>
          </a:prstGeom>
          <a:solidFill>
            <a:srgbClr val="00FD00"/>
          </a:solidFill>
          <a:ln>
            <a:solidFill>
              <a:srgbClr val="00F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AC9B2-F55F-4D79-A712-4574C962E7D3}"/>
              </a:ext>
            </a:extLst>
          </p:cNvPr>
          <p:cNvSpPr txBox="1"/>
          <p:nvPr/>
        </p:nvSpPr>
        <p:spPr>
          <a:xfrm>
            <a:off x="5772280" y="1668546"/>
            <a:ext cx="25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ru-RU" dirty="0"/>
              <a:t> = 0.05:</a:t>
            </a:r>
          </a:p>
          <a:p>
            <a:r>
              <a:rPr lang="ru-RU" dirty="0"/>
              <a:t>случайные траектории,</a:t>
            </a:r>
          </a:p>
          <a:p>
            <a:r>
              <a:rPr lang="ru-RU" dirty="0"/>
              <a:t>эллипс рассеивания,</a:t>
            </a:r>
          </a:p>
        </p:txBody>
      </p:sp>
      <p:sp>
        <p:nvSpPr>
          <p:cNvPr id="23" name="Знак ''минус'' 22">
            <a:extLst>
              <a:ext uri="{FF2B5EF4-FFF2-40B4-BE49-F238E27FC236}">
                <a16:creationId xmlns:a16="http://schemas.microsoft.com/office/drawing/2014/main" id="{84056BD0-C2BD-4A93-929E-68A90EF281B0}"/>
              </a:ext>
            </a:extLst>
          </p:cNvPr>
          <p:cNvSpPr/>
          <p:nvPr/>
        </p:nvSpPr>
        <p:spPr>
          <a:xfrm>
            <a:off x="5472724" y="2080300"/>
            <a:ext cx="299556" cy="93822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нак ''минус'' 23">
            <a:extLst>
              <a:ext uri="{FF2B5EF4-FFF2-40B4-BE49-F238E27FC236}">
                <a16:creationId xmlns:a16="http://schemas.microsoft.com/office/drawing/2014/main" id="{7CA07310-DBD1-456B-AC21-06F5E3E3448F}"/>
              </a:ext>
            </a:extLst>
          </p:cNvPr>
          <p:cNvSpPr/>
          <p:nvPr/>
        </p:nvSpPr>
        <p:spPr>
          <a:xfrm>
            <a:off x="5472724" y="2370647"/>
            <a:ext cx="299556" cy="9382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E6F31-D262-41D4-9CAA-1711A8D9B84C}"/>
              </a:ext>
            </a:extLst>
          </p:cNvPr>
          <p:cNvSpPr txBox="1"/>
          <p:nvPr/>
        </p:nvSpPr>
        <p:spPr>
          <a:xfrm>
            <a:off x="5772280" y="2713283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26" name="Знак ''минус'' 25">
            <a:extLst>
              <a:ext uri="{FF2B5EF4-FFF2-40B4-BE49-F238E27FC236}">
                <a16:creationId xmlns:a16="http://schemas.microsoft.com/office/drawing/2014/main" id="{0D7F47AB-030F-47B6-9B4E-EBFFBA74FA6D}"/>
              </a:ext>
            </a:extLst>
          </p:cNvPr>
          <p:cNvSpPr/>
          <p:nvPr/>
        </p:nvSpPr>
        <p:spPr>
          <a:xfrm>
            <a:off x="5472724" y="2861724"/>
            <a:ext cx="299556" cy="9382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EBF2E0-C085-4975-8A7D-73014E3F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5" r="6744" b="1813"/>
          <a:stretch/>
        </p:blipFill>
        <p:spPr>
          <a:xfrm>
            <a:off x="5472724" y="3081374"/>
            <a:ext cx="3548859" cy="179533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0E08E21-6FA3-41D4-B092-FED33D325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9" r="7202"/>
          <a:stretch/>
        </p:blipFill>
        <p:spPr>
          <a:xfrm>
            <a:off x="122417" y="3063098"/>
            <a:ext cx="5236390" cy="19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2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5C7B99B-3EFA-4E28-A675-0D365F9C4E51}"/>
              </a:ext>
            </a:extLst>
          </p:cNvPr>
          <p:cNvSpPr/>
          <p:nvPr/>
        </p:nvSpPr>
        <p:spPr>
          <a:xfrm>
            <a:off x="1263458" y="1830377"/>
            <a:ext cx="6681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dirty="0">
                <a:ln/>
                <a:solidFill>
                  <a:srgbClr val="840A19"/>
                </a:solidFill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4EE13A-889C-4004-A632-956E883E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91" y="232486"/>
            <a:ext cx="2950282" cy="16231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B138E-5DEE-4919-8C96-43A1905B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0" y="121533"/>
            <a:ext cx="1135388" cy="21375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4348B9-B341-4070-88C5-A7701570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61" y="2753707"/>
            <a:ext cx="2021428" cy="22099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6224B5-D933-411F-9A7E-7123F4EF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75" y="3141233"/>
            <a:ext cx="3609196" cy="17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276" y="157509"/>
            <a:ext cx="8384908" cy="659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Детерминированная</a:t>
            </a:r>
            <a:r>
              <a:rPr lang="ru-RU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модель</a:t>
            </a:r>
            <a:endParaRPr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Shape 92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где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γ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1,  ε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0.01,  α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0.4,  δ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&gt;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</a:t>
                </a: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92" name="Shape 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  <a:blipFill>
                <a:blip r:embed="rId3"/>
                <a:stretch>
                  <a:fillRect l="-971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C13E6-5418-42F7-BB8F-831B3757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35" y="749887"/>
            <a:ext cx="2418999" cy="13308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5EE51-8FF7-4142-93DE-11327C86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550" y="725381"/>
            <a:ext cx="818632" cy="1541224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C3DFC88-9148-4D55-963D-62F71367B473}"/>
              </a:ext>
            </a:extLst>
          </p:cNvPr>
          <p:cNvCxnSpPr>
            <a:cxnSpLocks/>
          </p:cNvCxnSpPr>
          <p:nvPr/>
        </p:nvCxnSpPr>
        <p:spPr>
          <a:xfrm>
            <a:off x="4368569" y="1526653"/>
            <a:ext cx="1210116" cy="75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5B7DB5-C989-4DBC-84E0-53F0B254E1DF}"/>
              </a:ext>
            </a:extLst>
          </p:cNvPr>
          <p:cNvSpPr txBox="1"/>
          <p:nvPr/>
        </p:nvSpPr>
        <p:spPr>
          <a:xfrm flipH="1">
            <a:off x="6588304" y="954098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1C6E65-95FD-4704-B39C-462F8C9048A9}"/>
              </a:ext>
            </a:extLst>
          </p:cNvPr>
          <p:cNvSpPr txBox="1"/>
          <p:nvPr/>
        </p:nvSpPr>
        <p:spPr>
          <a:xfrm flipH="1">
            <a:off x="3730696" y="1369923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9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2FCEBDA-1545-4317-9A1F-CD9439F65732}"/>
              </a:ext>
            </a:extLst>
          </p:cNvPr>
          <p:cNvCxnSpPr>
            <a:cxnSpLocks/>
          </p:cNvCxnSpPr>
          <p:nvPr/>
        </p:nvCxnSpPr>
        <p:spPr>
          <a:xfrm>
            <a:off x="6618951" y="2171297"/>
            <a:ext cx="0" cy="16883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276" y="157509"/>
            <a:ext cx="8384908" cy="659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Детерминированная</a:t>
            </a:r>
            <a:r>
              <a:rPr lang="ru-RU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модель</a:t>
            </a:r>
            <a:endParaRPr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Shape 92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где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γ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1,  ε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0.01,  α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0.4,  δ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&gt;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</a:t>
                </a: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92" name="Shape 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  <a:blipFill>
                <a:blip r:embed="rId3"/>
                <a:stretch>
                  <a:fillRect l="-971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4B8F1B7A-2EFC-4911-945F-2196F6850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50" y="2155253"/>
            <a:ext cx="1075830" cy="11761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C13E6-5418-42F7-BB8F-831B3757F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35" y="749887"/>
            <a:ext cx="2418999" cy="133084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8D92E76-0D79-4451-A514-31FF4FFEC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23" y="3700750"/>
            <a:ext cx="1794962" cy="987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5EE51-8FF7-4142-93DE-11327C864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550" y="725381"/>
            <a:ext cx="818632" cy="1541224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C3DFC88-9148-4D55-963D-62F71367B473}"/>
              </a:ext>
            </a:extLst>
          </p:cNvPr>
          <p:cNvCxnSpPr>
            <a:cxnSpLocks/>
          </p:cNvCxnSpPr>
          <p:nvPr/>
        </p:nvCxnSpPr>
        <p:spPr>
          <a:xfrm>
            <a:off x="4368569" y="1526653"/>
            <a:ext cx="1210116" cy="75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5B7DB5-C989-4DBC-84E0-53F0B254E1DF}"/>
              </a:ext>
            </a:extLst>
          </p:cNvPr>
          <p:cNvSpPr txBox="1"/>
          <p:nvPr/>
        </p:nvSpPr>
        <p:spPr>
          <a:xfrm flipH="1">
            <a:off x="6588304" y="954098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1C6E65-95FD-4704-B39C-462F8C9048A9}"/>
              </a:ext>
            </a:extLst>
          </p:cNvPr>
          <p:cNvSpPr txBox="1"/>
          <p:nvPr/>
        </p:nvSpPr>
        <p:spPr>
          <a:xfrm flipH="1">
            <a:off x="3730696" y="1369923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24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2FCEBDA-1545-4317-9A1F-CD9439F65732}"/>
              </a:ext>
            </a:extLst>
          </p:cNvPr>
          <p:cNvCxnSpPr>
            <a:cxnSpLocks/>
          </p:cNvCxnSpPr>
          <p:nvPr/>
        </p:nvCxnSpPr>
        <p:spPr>
          <a:xfrm>
            <a:off x="6618951" y="2171297"/>
            <a:ext cx="0" cy="16883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92B4277-4A0A-48D7-B1E0-1D0275EFAA7A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887080" y="2266605"/>
            <a:ext cx="11786" cy="14341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276" y="157509"/>
            <a:ext cx="8384908" cy="659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Детерминированная</a:t>
            </a:r>
            <a:r>
              <a:rPr lang="ru-RU" dirty="0">
                <a:solidFill>
                  <a:srgbClr val="840A19"/>
                </a:solidFill>
                <a:latin typeface="+mn-lt"/>
              </a:rPr>
              <a:t> </a:t>
            </a:r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модель</a:t>
            </a:r>
            <a:endParaRPr b="1" dirty="0">
              <a:solidFill>
                <a:srgbClr val="840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Shape 92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ar-AE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=−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+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 −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sz="1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где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γ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1,  ε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0.01,  α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=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0.4,  δ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&gt;</a:t>
                </a:r>
                <a:r>
                  <a:rPr lang="ru-RU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l-GR" sz="1600" dirty="0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0</a:t>
                </a:r>
              </a:p>
              <a:p>
                <a:pPr lvl="0" rtl="0">
                  <a:lnSpc>
                    <a:spcPct val="107916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92" name="Shape 9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845" y="1015915"/>
                <a:ext cx="3138026" cy="1528258"/>
              </a:xfrm>
              <a:prstGeom prst="rect">
                <a:avLst/>
              </a:prstGeom>
              <a:blipFill>
                <a:blip r:embed="rId3"/>
                <a:stretch>
                  <a:fillRect l="-971" b="-3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914F11D-AEB4-4D53-871A-F56B665D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824" y="2571750"/>
            <a:ext cx="1318906" cy="633239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4B8F1B7A-2EFC-4911-945F-2196F6850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50" y="2155253"/>
            <a:ext cx="1075830" cy="11761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C13E6-5418-42F7-BB8F-831B3757F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35" y="749887"/>
            <a:ext cx="2418999" cy="133084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8D92E76-0D79-4451-A514-31FF4FFEC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823" y="3700750"/>
            <a:ext cx="1794962" cy="987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5EE51-8FF7-4142-93DE-11327C864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550" y="725381"/>
            <a:ext cx="818632" cy="15412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C1707EB-5BFD-465C-88DF-26234F2EF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600" y="3700749"/>
            <a:ext cx="524531" cy="987525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C3DFC88-9148-4D55-963D-62F71367B473}"/>
              </a:ext>
            </a:extLst>
          </p:cNvPr>
          <p:cNvCxnSpPr>
            <a:cxnSpLocks/>
          </p:cNvCxnSpPr>
          <p:nvPr/>
        </p:nvCxnSpPr>
        <p:spPr>
          <a:xfrm>
            <a:off x="4368569" y="1526653"/>
            <a:ext cx="1210116" cy="75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5B7DB5-C989-4DBC-84E0-53F0B254E1DF}"/>
              </a:ext>
            </a:extLst>
          </p:cNvPr>
          <p:cNvSpPr txBox="1"/>
          <p:nvPr/>
        </p:nvSpPr>
        <p:spPr>
          <a:xfrm flipH="1">
            <a:off x="6588304" y="954098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1C6E65-95FD-4704-B39C-462F8C9048A9}"/>
              </a:ext>
            </a:extLst>
          </p:cNvPr>
          <p:cNvSpPr txBox="1"/>
          <p:nvPr/>
        </p:nvSpPr>
        <p:spPr>
          <a:xfrm flipH="1">
            <a:off x="3730696" y="1369923"/>
            <a:ext cx="41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2DBD-836B-449E-B51A-59D85656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552"/>
            <a:ext cx="7886700" cy="994172"/>
          </a:xfrm>
        </p:spPr>
        <p:txBody>
          <a:bodyPr/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Аттракторы: устойчивость и бифуркации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AA2398C-6192-4574-9BA9-DF22E3FF3459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359709" y="939998"/>
            <a:ext cx="3886200" cy="126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</a:t>
            </a:r>
            <a:r>
              <a:rPr lang="ru-RU" baseline="-25000" dirty="0"/>
              <a:t>0</a:t>
            </a:r>
            <a:r>
              <a:rPr lang="ru-RU" dirty="0"/>
              <a:t>(0, 0), </a:t>
            </a:r>
            <a:endParaRPr lang="en-US" dirty="0"/>
          </a:p>
          <a:p>
            <a:r>
              <a:rPr lang="en-US" dirty="0"/>
              <a:t>M</a:t>
            </a:r>
            <a:r>
              <a:rPr lang="ru-RU" baseline="-25000" dirty="0"/>
              <a:t>1</a:t>
            </a:r>
            <a:r>
              <a:rPr lang="ru-RU" dirty="0"/>
              <a:t>(100, 0),</a:t>
            </a:r>
          </a:p>
          <a:p>
            <a:pPr marL="0" indent="0">
              <a:buNone/>
            </a:pPr>
            <a:endParaRPr lang="ru-RU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4828" y="1027168"/>
                <a:ext cx="5509463" cy="131452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</a:t>
                </a:r>
                <a:r>
                  <a:rPr lang="ru-RU" baseline="-25000" dirty="0"/>
                  <a:t>2</a:t>
                </a:r>
                <a:r>
                  <a:rPr lang="ru-RU" dirty="0"/>
                  <a:t>, </a:t>
                </a:r>
                <a:r>
                  <a:rPr lang="en-US" dirty="0"/>
                  <a:t>M</a:t>
                </a:r>
                <a:r>
                  <a:rPr lang="ru-RU" baseline="-25000" dirty="0"/>
                  <a:t>3</a:t>
                </a:r>
                <a:r>
                  <a:rPr lang="ru-RU" dirty="0"/>
                  <a:t> и </a:t>
                </a:r>
                <a:r>
                  <a:rPr lang="en-US" dirty="0"/>
                  <a:t>M</a:t>
                </a:r>
                <a:r>
                  <a:rPr lang="ru-RU" baseline="-25000" dirty="0"/>
                  <a:t>4</a:t>
                </a:r>
                <a:r>
                  <a:rPr lang="ru-RU" dirty="0"/>
                  <a:t> из кубического уравнения,</a:t>
                </a:r>
              </a:p>
              <a:p>
                <a:r>
                  <a:rPr lang="en-US" dirty="0"/>
                  <a:t>M</a:t>
                </a:r>
                <a:r>
                  <a:rPr lang="ru-RU" baseline="-25000" dirty="0"/>
                  <a:t>5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  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828" y="1027168"/>
                <a:ext cx="5509463" cy="1314527"/>
              </a:xfrm>
              <a:prstGeom prst="rect">
                <a:avLst/>
              </a:prstGeom>
              <a:blipFill>
                <a:blip r:embed="rId2"/>
                <a:stretch>
                  <a:fillRect l="-1106" t="-5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6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2DBD-836B-449E-B51A-59D85656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552"/>
            <a:ext cx="7886700" cy="994172"/>
          </a:xfrm>
        </p:spPr>
        <p:txBody>
          <a:bodyPr/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Аттракторы: устойчивость и бифуркации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1192FD-775B-458C-A07D-5F425127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1" y="2571750"/>
            <a:ext cx="5235796" cy="2444280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8AA2398C-6192-4574-9BA9-DF22E3FF3459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359709" y="939998"/>
            <a:ext cx="3886200" cy="126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</a:t>
            </a:r>
            <a:r>
              <a:rPr lang="ru-RU" baseline="-25000" dirty="0"/>
              <a:t>0</a:t>
            </a:r>
            <a:r>
              <a:rPr lang="ru-RU" dirty="0"/>
              <a:t>(0, 0), </a:t>
            </a:r>
            <a:endParaRPr lang="en-US" dirty="0"/>
          </a:p>
          <a:p>
            <a:r>
              <a:rPr lang="en-US" dirty="0"/>
              <a:t>M</a:t>
            </a:r>
            <a:r>
              <a:rPr lang="ru-RU" baseline="-25000" dirty="0"/>
              <a:t>1</a:t>
            </a:r>
            <a:r>
              <a:rPr lang="ru-RU" dirty="0"/>
              <a:t>(100, 0),</a:t>
            </a:r>
          </a:p>
          <a:p>
            <a:pPr marL="0" indent="0">
              <a:buNone/>
            </a:pPr>
            <a:endParaRPr lang="ru-RU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4828" y="1027168"/>
                <a:ext cx="5509463" cy="131452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</a:t>
                </a:r>
                <a:r>
                  <a:rPr lang="ru-RU" baseline="-25000" dirty="0"/>
                  <a:t>2</a:t>
                </a:r>
                <a:r>
                  <a:rPr lang="ru-RU" dirty="0"/>
                  <a:t>, </a:t>
                </a:r>
                <a:r>
                  <a:rPr lang="en-US" dirty="0"/>
                  <a:t>M</a:t>
                </a:r>
                <a:r>
                  <a:rPr lang="ru-RU" baseline="-25000" dirty="0"/>
                  <a:t>3</a:t>
                </a:r>
                <a:r>
                  <a:rPr lang="ru-RU" dirty="0"/>
                  <a:t> и </a:t>
                </a:r>
                <a:r>
                  <a:rPr lang="en-US" dirty="0"/>
                  <a:t>M</a:t>
                </a:r>
                <a:r>
                  <a:rPr lang="ru-RU" baseline="-25000" dirty="0"/>
                  <a:t>4</a:t>
                </a:r>
                <a:r>
                  <a:rPr lang="ru-RU" dirty="0"/>
                  <a:t> из кубического уравнения,</a:t>
                </a:r>
              </a:p>
              <a:p>
                <a:r>
                  <a:rPr lang="en-US" dirty="0"/>
                  <a:t>M</a:t>
                </a:r>
                <a:r>
                  <a:rPr lang="ru-RU" baseline="-25000" dirty="0"/>
                  <a:t>5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  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9" name="Объект 7">
                <a:extLst>
                  <a:ext uri="{FF2B5EF4-FFF2-40B4-BE49-F238E27FC236}">
                    <a16:creationId xmlns:a16="http://schemas.microsoft.com/office/drawing/2014/main" id="{19625E49-C33B-4B52-BBF5-D4BAEC6C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828" y="1027168"/>
                <a:ext cx="5509463" cy="1314527"/>
              </a:xfrm>
              <a:prstGeom prst="rect">
                <a:avLst/>
              </a:prstGeom>
              <a:blipFill>
                <a:blip r:embed="rId3"/>
                <a:stretch>
                  <a:fillRect l="-1106" t="-5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848577-AA0D-4C96-BE24-568965511308}"/>
              </a:ext>
            </a:extLst>
          </p:cNvPr>
          <p:cNvSpPr txBox="1"/>
          <p:nvPr/>
        </p:nvSpPr>
        <p:spPr>
          <a:xfrm>
            <a:off x="6806283" y="1292217"/>
            <a:ext cx="386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0A3A5-4D89-432C-8CFB-85C8549D5749}"/>
              </a:ext>
            </a:extLst>
          </p:cNvPr>
          <p:cNvSpPr txBox="1"/>
          <p:nvPr/>
        </p:nvSpPr>
        <p:spPr>
          <a:xfrm>
            <a:off x="6060557" y="2798204"/>
            <a:ext cx="280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устойчивое равновесие,</a:t>
            </a:r>
          </a:p>
          <a:p>
            <a:r>
              <a:rPr lang="ru-RU" dirty="0"/>
              <a:t>неустойчивое равновесие,</a:t>
            </a:r>
          </a:p>
          <a:p>
            <a:r>
              <a:rPr lang="ru-RU" dirty="0"/>
              <a:t>предельный цикл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70497CB0-9A59-482F-B777-30F00BE09361}"/>
              </a:ext>
            </a:extLst>
          </p:cNvPr>
          <p:cNvSpPr/>
          <p:nvPr/>
        </p:nvSpPr>
        <p:spPr>
          <a:xfrm>
            <a:off x="5761001" y="2935625"/>
            <a:ext cx="299556" cy="105792"/>
          </a:xfrm>
          <a:prstGeom prst="mathMin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36F6242C-2680-467B-BAE1-9834D021C7C4}"/>
              </a:ext>
            </a:extLst>
          </p:cNvPr>
          <p:cNvSpPr/>
          <p:nvPr/>
        </p:nvSpPr>
        <p:spPr>
          <a:xfrm>
            <a:off x="5758223" y="3208715"/>
            <a:ext cx="299556" cy="105792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68CA2D91-C34D-4D6A-92FB-0B9DC641E956}"/>
              </a:ext>
            </a:extLst>
          </p:cNvPr>
          <p:cNvSpPr/>
          <p:nvPr/>
        </p:nvSpPr>
        <p:spPr>
          <a:xfrm>
            <a:off x="5764539" y="3502698"/>
            <a:ext cx="299556" cy="10579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82E58-61FA-442A-B41D-98AF9539A6DF}"/>
              </a:ext>
            </a:extLst>
          </p:cNvPr>
          <p:cNvSpPr txBox="1"/>
          <p:nvPr/>
        </p:nvSpPr>
        <p:spPr>
          <a:xfrm>
            <a:off x="3782499" y="2798204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E2EC1-C1E4-4CFF-AAC8-916DACAD31E3}"/>
              </a:ext>
            </a:extLst>
          </p:cNvPr>
          <p:cNvSpPr txBox="1"/>
          <p:nvPr/>
        </p:nvSpPr>
        <p:spPr>
          <a:xfrm>
            <a:off x="4083758" y="2791110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37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E5777-0C1F-4548-8C0A-390D299A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5021"/>
            <a:ext cx="864792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Сосуществование устойчивых аттракторов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760DCC-567E-4215-8A17-D843DB31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B0A65-3D79-4B3A-A629-6D27AB365859}"/>
              </a:ext>
            </a:extLst>
          </p:cNvPr>
          <p:cNvSpPr txBox="1"/>
          <p:nvPr/>
        </p:nvSpPr>
        <p:spPr>
          <a:xfrm>
            <a:off x="1842527" y="3785071"/>
            <a:ext cx="85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083366-DF50-4D70-8DF6-55E88308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1" r="6628"/>
          <a:stretch/>
        </p:blipFill>
        <p:spPr>
          <a:xfrm>
            <a:off x="141578" y="1057615"/>
            <a:ext cx="4260300" cy="26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4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E5777-0C1F-4548-8C0A-390D299A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5021"/>
            <a:ext cx="8647920" cy="6078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840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Сосуществование устойчивых аттракторов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760DCC-567E-4215-8A17-D843DB31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B0A65-3D79-4B3A-A629-6D27AB365859}"/>
              </a:ext>
            </a:extLst>
          </p:cNvPr>
          <p:cNvSpPr txBox="1"/>
          <p:nvPr/>
        </p:nvSpPr>
        <p:spPr>
          <a:xfrm>
            <a:off x="1842527" y="3785071"/>
            <a:ext cx="85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D6E49-D590-405C-9E6C-CD4343FF430A}"/>
              </a:ext>
            </a:extLst>
          </p:cNvPr>
          <p:cNvSpPr txBox="1"/>
          <p:nvPr/>
        </p:nvSpPr>
        <p:spPr>
          <a:xfrm>
            <a:off x="6309495" y="3785915"/>
            <a:ext cx="99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ru-RU" dirty="0"/>
              <a:t> = 0.23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083366-DF50-4D70-8DF6-55E88308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1" r="6628"/>
          <a:stretch/>
        </p:blipFill>
        <p:spPr>
          <a:xfrm>
            <a:off x="141578" y="1057615"/>
            <a:ext cx="4260300" cy="26679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72B4C5-A57F-47D1-A370-FAB77425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4" r="7093"/>
          <a:stretch/>
        </p:blipFill>
        <p:spPr>
          <a:xfrm>
            <a:off x="4678330" y="1057615"/>
            <a:ext cx="4260300" cy="26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869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7032</TotalTime>
  <Words>451</Words>
  <Application>Microsoft Office PowerPoint</Application>
  <PresentationFormat>Экран (16:9)</PresentationFormat>
  <Paragraphs>138</Paragraphs>
  <Slides>24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Cambria</vt:lpstr>
      <vt:lpstr>Calibri Light</vt:lpstr>
      <vt:lpstr>Arial</vt:lpstr>
      <vt:lpstr>Roboto</vt:lpstr>
      <vt:lpstr>Wingdings 3</vt:lpstr>
      <vt:lpstr>Times New Roman</vt:lpstr>
      <vt:lpstr>Calibri</vt:lpstr>
      <vt:lpstr>Cambria Math</vt:lpstr>
      <vt:lpstr>Тема Office</vt:lpstr>
      <vt:lpstr>Анализ влияния воздействия окружающей среды на модель сосуществования двух популяций</vt:lpstr>
      <vt:lpstr>Детерминированная модель</vt:lpstr>
      <vt:lpstr>Детерминированная модель</vt:lpstr>
      <vt:lpstr>Детерминированная модель</vt:lpstr>
      <vt:lpstr>Детерминированная модель</vt:lpstr>
      <vt:lpstr>Аттракторы: устойчивость и бифуркации</vt:lpstr>
      <vt:lpstr>Аттракторы: устойчивость и бифуркации</vt:lpstr>
      <vt:lpstr>Сосуществование устойчивых аттракторов</vt:lpstr>
      <vt:lpstr>Сосуществование устойчивых аттракторов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 «цикл-равновесие» (δ = 0.21)</vt:lpstr>
      <vt:lpstr>Переход «цикл-равновесие» (δ = 0.21)</vt:lpstr>
      <vt:lpstr>Критическая интенсивность</vt:lpstr>
      <vt:lpstr>Генерация большеамплитудных колебаний  (δ = 0.1309, σ = 0.01 и σ = 0.05 )</vt:lpstr>
      <vt:lpstr>Генерация большеамплитудных колебаний  (δ = 0.1309, σ = 0.01 и σ = 0.05 )</vt:lpstr>
      <vt:lpstr>Генерация большеамплитудных колебаний  (δ = 0.1309, σ = 0.01 и σ = 0.05 )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хищник-жертва</dc:title>
  <dc:creator>Абрамова Екатерина</dc:creator>
  <cp:lastModifiedBy>Абрамова Екатерина</cp:lastModifiedBy>
  <cp:revision>123</cp:revision>
  <dcterms:modified xsi:type="dcterms:W3CDTF">2019-02-07T16:43:43Z</dcterms:modified>
</cp:coreProperties>
</file>